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 Slab"/>
      <p:regular r:id="rId13"/>
      <p:bold r:id="rId14"/>
    </p:embeddedFon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Slab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font" Target="fonts/RobotoSlab-bold.fntdata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12bf6443a4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12bf6443a4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2bf6443a4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12bf6443a4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2bf6443a4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2bf6443a4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12bf6443a4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12bf6443a4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12bf6443a4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12bf6443a4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12bf6443a4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12bf6443a4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o"/>
              <a:t>The Challenge to a Healthy Life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o"/>
              <a:t>transnational meeting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o"/>
              <a:t>february 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o"/>
              <a:t>Agenda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o" sz="2400"/>
              <a:t>About the Project: objectives, activities, the platform: chl.cnlr.ro,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o" sz="2400"/>
              <a:t>First Q&amp;A about the activities,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o" sz="2400"/>
              <a:t>Turkey - LTTA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o" sz="2400"/>
              <a:t>Contractual</a:t>
            </a:r>
            <a:r>
              <a:rPr lang="ro" sz="2400"/>
              <a:t> and financial rules. The Erasmus File,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o" sz="2400"/>
              <a:t>Reports,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o" sz="2400"/>
              <a:t>Responsibilities of each country,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o" sz="2400"/>
              <a:t>Q&amp;A about the management of the project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165900" y="155975"/>
            <a:ext cx="71091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o"/>
              <a:t>The Challenge to a Healthy Life</a:t>
            </a:r>
            <a:endParaRPr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951250" y="1458475"/>
            <a:ext cx="6849000" cy="303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4175" lvl="0" marL="457200" rtl="0" algn="l">
              <a:spcBef>
                <a:spcPts val="0"/>
              </a:spcBef>
              <a:spcAft>
                <a:spcPts val="0"/>
              </a:spcAft>
              <a:buSzPts val="2450"/>
              <a:buChar char="●"/>
            </a:pPr>
            <a:r>
              <a:rPr lang="ro" sz="2450"/>
              <a:t>Agreement (original copy + mandate)</a:t>
            </a:r>
            <a:endParaRPr sz="2450"/>
          </a:p>
          <a:p>
            <a:pPr indent="-384175" lvl="0" marL="457200" rtl="0" algn="l">
              <a:spcBef>
                <a:spcPts val="0"/>
              </a:spcBef>
              <a:spcAft>
                <a:spcPts val="0"/>
              </a:spcAft>
              <a:buSzPts val="2450"/>
              <a:buChar char="●"/>
            </a:pPr>
            <a:r>
              <a:rPr lang="ro" sz="2450"/>
              <a:t>Annexes</a:t>
            </a:r>
            <a:endParaRPr sz="2450"/>
          </a:p>
          <a:p>
            <a:pPr indent="-384175" lvl="0" marL="457200" rtl="0" algn="l">
              <a:spcBef>
                <a:spcPts val="0"/>
              </a:spcBef>
              <a:spcAft>
                <a:spcPts val="0"/>
              </a:spcAft>
              <a:buSzPts val="2450"/>
              <a:buChar char="●"/>
            </a:pPr>
            <a:r>
              <a:rPr lang="ro" sz="2450"/>
              <a:t>Decision of the principal </a:t>
            </a:r>
            <a:endParaRPr sz="2450"/>
          </a:p>
          <a:p>
            <a:pPr indent="-384175" lvl="0" marL="457200" rtl="0" algn="l">
              <a:spcBef>
                <a:spcPts val="0"/>
              </a:spcBef>
              <a:spcAft>
                <a:spcPts val="0"/>
              </a:spcAft>
              <a:buSzPts val="2450"/>
              <a:buChar char="●"/>
            </a:pPr>
            <a:r>
              <a:rPr lang="ro" sz="2450"/>
              <a:t>Procedure for selection of participants</a:t>
            </a:r>
            <a:endParaRPr sz="2450"/>
          </a:p>
          <a:p>
            <a:pPr indent="-384175" lvl="0" marL="457200" rtl="0" algn="l">
              <a:spcBef>
                <a:spcPts val="0"/>
              </a:spcBef>
              <a:spcAft>
                <a:spcPts val="0"/>
              </a:spcAft>
              <a:buSzPts val="2450"/>
              <a:buChar char="●"/>
            </a:pPr>
            <a:r>
              <a:rPr lang="ro" sz="2450"/>
              <a:t>Consent From  for the processing of personal data</a:t>
            </a:r>
            <a:endParaRPr sz="24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87900" y="555600"/>
            <a:ext cx="69123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o"/>
              <a:t>Principles</a:t>
            </a:r>
            <a:r>
              <a:rPr lang="ro"/>
              <a:t> for spending money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439700" y="2047800"/>
            <a:ext cx="3579000" cy="104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o" sz="3800"/>
              <a:t>Transparency</a:t>
            </a:r>
            <a:endParaRPr sz="3800"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5095775" y="2112075"/>
            <a:ext cx="3474300" cy="101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o" sz="4200"/>
              <a:t>Traceability</a:t>
            </a:r>
            <a:endParaRPr sz="4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276350" y="23335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o"/>
              <a:t>Budget</a:t>
            </a:r>
            <a:endParaRPr/>
          </a:p>
        </p:txBody>
      </p:sp>
      <p:sp>
        <p:nvSpPr>
          <p:cNvPr id="89" name="Google Shape;89;p17"/>
          <p:cNvSpPr txBox="1"/>
          <p:nvPr>
            <p:ph idx="1" type="body"/>
          </p:nvPr>
        </p:nvSpPr>
        <p:spPr>
          <a:xfrm>
            <a:off x="363125" y="1395700"/>
            <a:ext cx="34047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o" sz="2300"/>
              <a:t>M&amp;I budget</a:t>
            </a:r>
            <a:endParaRPr sz="2300"/>
          </a:p>
          <a:p>
            <a:pPr indent="-374650" lvl="0" marL="457200" rtl="0" algn="l">
              <a:spcBef>
                <a:spcPts val="1200"/>
              </a:spcBef>
              <a:spcAft>
                <a:spcPts val="0"/>
              </a:spcAft>
              <a:buSzPts val="2300"/>
              <a:buChar char="-"/>
            </a:pPr>
            <a:r>
              <a:rPr lang="ro" sz="2300"/>
              <a:t>staff salary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-"/>
            </a:pPr>
            <a:r>
              <a:rPr lang="ro" sz="2300"/>
              <a:t>stationary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-"/>
            </a:pPr>
            <a:r>
              <a:rPr lang="ro" sz="2300"/>
              <a:t>visuals of the project</a:t>
            </a:r>
            <a:endParaRPr sz="2300"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5411125" y="1311300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o" sz="2300"/>
              <a:t>LTTA Budget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o" sz="2300"/>
              <a:t> annex 2</a:t>
            </a:r>
            <a:endParaRPr sz="2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239150" y="158975"/>
            <a:ext cx="67509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o"/>
              <a:t>Visibility of the project</a:t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363100" y="999125"/>
            <a:ext cx="8002800" cy="39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ro" sz="1629"/>
              <a:t>Erasmus corner in each school</a:t>
            </a:r>
            <a:endParaRPr sz="16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ro" sz="1629"/>
              <a:t>Banner</a:t>
            </a:r>
            <a:endParaRPr sz="16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ro" sz="1629"/>
              <a:t>Roll up</a:t>
            </a:r>
            <a:endParaRPr sz="16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ro" sz="1629"/>
              <a:t>Erasmus section on each school website</a:t>
            </a:r>
            <a:endParaRPr sz="16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ro" sz="1629"/>
              <a:t>project’s website</a:t>
            </a:r>
            <a:endParaRPr sz="16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ro" sz="1629"/>
              <a:t>twinspace</a:t>
            </a:r>
            <a:endParaRPr sz="16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ro" sz="1629"/>
              <a:t>Facebook page of the project - in english</a:t>
            </a:r>
            <a:endParaRPr sz="16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ro" sz="1629"/>
              <a:t>facebook pages in school’s languages</a:t>
            </a:r>
            <a:endParaRPr sz="16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ro" sz="1629"/>
              <a:t>Instagram page in english </a:t>
            </a:r>
            <a:endParaRPr sz="16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852"/>
              <a:buNone/>
            </a:pPr>
            <a:r>
              <a:rPr lang="ro" sz="1629"/>
              <a:t>gadgets with the projects visuals</a:t>
            </a:r>
            <a:endParaRPr sz="1629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251550" y="295325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o"/>
              <a:t>LTTA in Samli</a:t>
            </a:r>
            <a:endParaRPr/>
          </a:p>
        </p:txBody>
      </p:sp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759725" y="1569250"/>
            <a:ext cx="81144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-"/>
            </a:pPr>
            <a:r>
              <a:rPr lang="ro" sz="2500"/>
              <a:t>check the conditions to travel in Turkey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-"/>
            </a:pPr>
            <a:r>
              <a:rPr lang="ro" sz="2500"/>
              <a:t>establish criteria for teachers’ selection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-"/>
            </a:pPr>
            <a:r>
              <a:rPr lang="ro" sz="2500"/>
              <a:t>make public the announcement for selection and also the results of selection </a:t>
            </a:r>
            <a:endParaRPr sz="2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